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00" r:id="rId20"/>
    <p:sldId id="321" r:id="rId21"/>
    <p:sldId id="317" r:id="rId22"/>
    <p:sldId id="320" r:id="rId23"/>
    <p:sldId id="30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4286" autoAdjust="0"/>
  </p:normalViewPr>
  <p:slideViewPr>
    <p:cSldViewPr snapToGrid="0" showGuides="1">
      <p:cViewPr varScale="1">
        <p:scale>
          <a:sx n="43" d="100"/>
          <a:sy n="43" d="100"/>
        </p:scale>
        <p:origin x="952" y="3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another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Here’s an example function</a:t>
            </a:r>
          </a:p>
          <a:p>
            <a:pPr marL="228600" indent="-228600">
              <a:buAutoNum type="arabicPeriod"/>
            </a:pPr>
            <a:r>
              <a:rPr lang="en-US" dirty="0"/>
              <a:t>… with a couple adjustable parameters.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and step through a concrete example of the training process.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228600" indent="-228600">
              <a:buAutoNum type="arabicPeriod"/>
            </a:pPr>
            <a:r>
              <a:rPr lang="en-US" dirty="0"/>
              <a:t>.. which adjusts the knobs.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It appears that we’re headed in the right direction as more of the dog and cat images are correctly classified.  We have fewer mistakes, indicated by the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a:t>
            </a:r>
          </a:p>
          <a:p>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which adjusts the knobs.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a:t>
            </a:r>
            <a:endParaRPr lang="en-US" dirty="0"/>
          </a:p>
          <a:p>
            <a:pPr marL="228600" indent="-228600">
              <a:buAutoNum type="arabicPeriod"/>
            </a:pPr>
            <a:r>
              <a:rPr lang="en-US" dirty="0"/>
              <a:t>Performance feedback is once again sent to the training algorithm</a:t>
            </a:r>
          </a:p>
          <a:p>
            <a:pPr marL="228600" indent="-228600">
              <a:buAutoNum type="arabicPeriod"/>
            </a:pPr>
            <a:r>
              <a:rPr lang="en-US" dirty="0"/>
              <a:t>… which controls the knobs.  </a:t>
            </a:r>
            <a:r>
              <a:rPr lang="en-US" b="0" dirty="0"/>
              <a:t>At this point, we could continue to train the model, with a desire to improve performance even more.  But at some point, we arrive at a point where it’s as good as it will ever get, and further training becomes pointless.</a:t>
            </a:r>
            <a:endParaRPr lang="en-US"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00754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example, we want to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example, we’ll take a look at an AI system capable of playing checkers.</a:t>
            </a:r>
          </a:p>
          <a:p>
            <a:endParaRPr lang="en-US" dirty="0"/>
          </a:p>
          <a:p>
            <a:pPr marL="228600" indent="-228600">
              <a:buAutoNum type="arabicPeriod"/>
            </a:pPr>
            <a:r>
              <a:rPr lang="en-US" dirty="0"/>
              <a:t>In this case, we want to determine red’s next move (the AI system is playing red).</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Search is a big deal in AI and will continue to be so into the indefinite future.</a:t>
            </a:r>
          </a:p>
          <a:p>
            <a:endParaRPr lang="en-US" dirty="0"/>
          </a:p>
          <a:p>
            <a:r>
              <a:rPr lang="en-US" dirty="0"/>
              <a:t>However, 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problem decomposition, symbolic (abstract)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And now for the bottom-up approach to AI.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is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10/28/2021</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10/28/2021</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teachablemachine.withgoogle.com/"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What is AI – Part 3</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65760"/>
            <a:ext cx="3233668" cy="805144"/>
          </a:xfrm>
          <a:prstGeom prst="rect">
            <a:avLst/>
          </a:prstGeom>
        </p:spPr>
      </p:pic>
      <p:pic>
        <p:nvPicPr>
          <p:cNvPr id="3" name="Picture 2">
            <a:extLst>
              <a:ext uri="{FF2B5EF4-FFF2-40B4-BE49-F238E27FC236}">
                <a16:creationId xmlns:a16="http://schemas.microsoft.com/office/drawing/2014/main" id="{6818FEE8-D9DB-43B3-A9CB-DD82942AF9ED}"/>
              </a:ext>
            </a:extLst>
          </p:cNvPr>
          <p:cNvPicPr>
            <a:picLocks noChangeAspect="1"/>
          </p:cNvPicPr>
          <p:nvPr/>
        </p:nvPicPr>
        <p:blipFill>
          <a:blip r:embed="rId4">
            <a:clrChange>
              <a:clrFrom>
                <a:srgbClr val="F8F9FA"/>
              </a:clrFrom>
              <a:clrTo>
                <a:srgbClr val="F8F9FA">
                  <a:alpha val="0"/>
                </a:srgbClr>
              </a:clrTo>
            </a:clrChange>
            <a:extLst>
              <a:ext uri="{28A0092B-C50C-407E-A947-70E740481C1C}">
                <a14:useLocalDpi xmlns:a14="http://schemas.microsoft.com/office/drawing/2010/main"/>
              </a:ext>
            </a:extLst>
          </a:blip>
          <a:stretch>
            <a:fillRect/>
          </a:stretch>
        </p:blipFill>
        <p:spPr>
          <a:xfrm>
            <a:off x="3767137" y="2524125"/>
            <a:ext cx="4657725" cy="1809750"/>
          </a:xfrm>
          <a:prstGeom prst="rect">
            <a:avLst/>
          </a:prstGeom>
        </p:spPr>
      </p:pic>
      <p:sp>
        <p:nvSpPr>
          <p:cNvPr id="7" name="TextBox 6">
            <a:extLst>
              <a:ext uri="{FF2B5EF4-FFF2-40B4-BE49-F238E27FC236}">
                <a16:creationId xmlns:a16="http://schemas.microsoft.com/office/drawing/2014/main" id="{65789B16-830B-43A6-92BA-B2086A0B5F8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Google Teachable Machine (</a:t>
            </a:r>
            <a:r>
              <a:rPr lang="en-US" sz="1400" dirty="0">
                <a:solidFill>
                  <a:schemeClr val="tx1">
                    <a:lumMod val="65000"/>
                    <a:lumOff val="35000"/>
                  </a:schemeClr>
                </a:solidFill>
                <a:latin typeface="+mj-lt"/>
                <a:ea typeface="Verdana" panose="020B0604030504040204" pitchFamily="34" charset="0"/>
                <a:hlinkClick r:id="rId5"/>
              </a:rPr>
              <a:t>https://teachablemachine.withgoogle.com</a:t>
            </a:r>
            <a:r>
              <a:rPr lang="en-US" sz="1400" dirty="0">
                <a:solidFill>
                  <a:schemeClr val="tx1">
                    <a:lumMod val="65000"/>
                    <a:lumOff val="35000"/>
                  </a:schemeClr>
                </a:solidFill>
                <a:latin typeface="+mj-lt"/>
                <a:ea typeface="Verdana" panose="020B0604030504040204" pitchFamily="34" charset="0"/>
              </a:rPr>
              <a:t> </a:t>
            </a:r>
          </a:p>
        </p:txBody>
      </p:sp>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ABBCD2-7D2C-459F-9C42-17A2338F39A5}"/>
              </a:ext>
            </a:extLst>
          </p:cNvPr>
          <p:cNvSpPr txBox="1">
            <a:spLocks/>
          </p:cNvSpPr>
          <p:nvPr/>
        </p:nvSpPr>
        <p:spPr>
          <a:xfrm>
            <a:off x="518616" y="447014"/>
            <a:ext cx="11054686" cy="76763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cs typeface="Segoe UI Light" panose="020B0502040204020203" pitchFamily="34" charset="0"/>
              </a:rPr>
              <a:t>References</a:t>
            </a:r>
          </a:p>
        </p:txBody>
      </p:sp>
      <p:sp>
        <p:nvSpPr>
          <p:cNvPr id="4" name="Content Placeholder 3">
            <a:extLst>
              <a:ext uri="{FF2B5EF4-FFF2-40B4-BE49-F238E27FC236}">
                <a16:creationId xmlns:a16="http://schemas.microsoft.com/office/drawing/2014/main" id="{20414504-ECEC-4701-8B42-B13F0354C16C}"/>
              </a:ext>
            </a:extLst>
          </p:cNvPr>
          <p:cNvSpPr>
            <a:spLocks noGrp="1"/>
          </p:cNvSpPr>
          <p:nvPr>
            <p:ph sz="half" idx="1"/>
          </p:nvPr>
        </p:nvSpPr>
        <p:spPr>
          <a:xfrm>
            <a:off x="838200" y="1364105"/>
            <a:ext cx="10546582" cy="4812859"/>
          </a:xfrm>
        </p:spPr>
        <p:txBody>
          <a:bodyPr>
            <a:normAutofit/>
          </a:bodyPr>
          <a:lstStyle/>
          <a:p>
            <a:pPr marL="0" indent="0">
              <a:buNone/>
            </a:pPr>
            <a:r>
              <a:rPr lang="en-US" sz="2400" i="1" dirty="0">
                <a:latin typeface="Palatino Linotype" panose="02040502050505030304" pitchFamily="18" charset="0"/>
              </a:rPr>
              <a:t>      </a:t>
            </a:r>
            <a:endParaRPr lang="en-US" sz="2400" dirty="0">
              <a:latin typeface="Palatino Linotype" panose="02040502050505030304" pitchFamily="18" charset="0"/>
            </a:endParaRPr>
          </a:p>
          <a:p>
            <a:pPr>
              <a:lnSpc>
                <a:spcPct val="100000"/>
              </a:lnSpc>
              <a:spcBef>
                <a:spcPts val="0"/>
              </a:spcBef>
              <a:buFont typeface="Courier New" panose="02070309020205020404" pitchFamily="49" charset="0"/>
              <a:buChar char="o"/>
            </a:pPr>
            <a:r>
              <a:rPr lang="en-US" sz="2400" dirty="0">
                <a:solidFill>
                  <a:srgbClr val="0021A5"/>
                </a:solidFill>
                <a:latin typeface="Palatino Linotype" panose="02040502050505030304" pitchFamily="18" charset="0"/>
              </a:rPr>
              <a:t>  </a:t>
            </a:r>
            <a:r>
              <a:rPr lang="en-US" sz="2400" dirty="0">
                <a:solidFill>
                  <a:schemeClr val="tx1">
                    <a:lumMod val="85000"/>
                    <a:lumOff val="15000"/>
                  </a:schemeClr>
                </a:solidFill>
                <a:latin typeface="Palatino Linotype" panose="02040502050505030304" pitchFamily="18" charset="0"/>
              </a:rPr>
              <a:t>Moroney, L. </a:t>
            </a:r>
            <a:r>
              <a:rPr lang="en-US" sz="2400" dirty="0">
                <a:latin typeface="Palatino Linotype" panose="02040502050505030304" pitchFamily="18" charset="0"/>
              </a:rPr>
              <a:t>(2019). </a:t>
            </a:r>
            <a:r>
              <a:rPr lang="en-US" sz="2400" i="1" dirty="0">
                <a:latin typeface="Palatino Linotype" panose="02040502050505030304" pitchFamily="18" charset="0"/>
              </a:rPr>
              <a:t>AI and Machine Learning for Coders: A Programmer’s Guide to Artificial Intelligence</a:t>
            </a:r>
            <a:r>
              <a:rPr lang="en-US" sz="2400" dirty="0">
                <a:latin typeface="Palatino Linotype" panose="02040502050505030304" pitchFamily="18" charset="0"/>
              </a:rPr>
              <a:t>.  Sebastopol, CA: O’Reilly Media, Inc.</a:t>
            </a:r>
          </a:p>
          <a:p>
            <a:pPr marL="0" indent="0">
              <a:lnSpc>
                <a:spcPct val="100000"/>
              </a:lnSpc>
              <a:spcBef>
                <a:spcPts val="0"/>
              </a:spcBef>
              <a:buNone/>
            </a:pPr>
            <a:endParaRPr lang="en-US" sz="2400" dirty="0">
              <a:latin typeface="Palatino Linotype" panose="02040502050505030304" pitchFamily="18" charset="0"/>
            </a:endParaRPr>
          </a:p>
          <a:p>
            <a:pPr marL="0" indent="0">
              <a:lnSpc>
                <a:spcPct val="100000"/>
              </a:lnSpc>
              <a:spcBef>
                <a:spcPts val="0"/>
              </a:spcBef>
              <a:buNone/>
            </a:pPr>
            <a:br>
              <a:rPr lang="en-US" dirty="0"/>
            </a:br>
            <a:endParaRPr lang="en-US" dirty="0"/>
          </a:p>
        </p:txBody>
      </p:sp>
    </p:spTree>
    <p:extLst>
      <p:ext uri="{BB962C8B-B14F-4D97-AF65-F5344CB8AC3E}">
        <p14:creationId xmlns:p14="http://schemas.microsoft.com/office/powerpoint/2010/main" val="187136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9159</TotalTime>
  <Words>2627</Words>
  <Application>Microsoft Office PowerPoint</Application>
  <PresentationFormat>Widescreen</PresentationFormat>
  <Paragraphs>180</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inherit</vt:lpstr>
      <vt:lpstr>Liberation Sans</vt:lpstr>
      <vt:lpstr>StarSymbol</vt:lpstr>
      <vt:lpstr>Arial</vt:lpstr>
      <vt:lpstr>Calibri</vt:lpstr>
      <vt:lpstr>Calibri Light</vt:lpstr>
      <vt:lpstr>Courier New</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1005</cp:revision>
  <dcterms:created xsi:type="dcterms:W3CDTF">2020-06-14T19:48:25Z</dcterms:created>
  <dcterms:modified xsi:type="dcterms:W3CDTF">2021-10-28T14:41:05Z</dcterms:modified>
</cp:coreProperties>
</file>